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legreya SC" charset="1" panose="00000500000000000000"/>
      <p:regular r:id="rId14"/>
    </p:embeddedFont>
    <p:embeddedFont>
      <p:font typeface="Alegreya SC Bold" charset="1" panose="02000503050000020004"/>
      <p:regular r:id="rId15"/>
    </p:embeddedFont>
    <p:embeddedFont>
      <p:font typeface="Alegreya SC Italics" charset="1" panose="00000500000000000000"/>
      <p:regular r:id="rId16"/>
    </p:embeddedFont>
    <p:embeddedFont>
      <p:font typeface="Alegreya SC Bold Italics" charset="1" panose="00000800000000000000"/>
      <p:regular r:id="rId17"/>
    </p:embeddedFont>
    <p:embeddedFont>
      <p:font typeface="Amsterdam Four" charset="1" panose="02000500000000000000"/>
      <p:regular r:id="rId18"/>
    </p:embeddedFont>
    <p:embeddedFont>
      <p:font typeface="Amsterdam Four Italics" charset="1" panose="02000500000000000000"/>
      <p:regular r:id="rId19"/>
    </p:embeddedFont>
    <p:embeddedFont>
      <p:font typeface="Gagalin" charset="1" panose="00000500000000000000"/>
      <p:regular r:id="rId20"/>
    </p:embeddedFont>
    <p:embeddedFont>
      <p:font typeface="Intro Rust G Base2Line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Black Mango" charset="1" panose="02020A03060303060403"/>
      <p:regular r:id="rId28"/>
    </p:embeddedFont>
    <p:embeddedFont>
      <p:font typeface="Black Mango Bold" charset="1" panose="02020A03060303060403"/>
      <p:regular r:id="rId29"/>
    </p:embeddedFont>
    <p:embeddedFont>
      <p:font typeface="Black Mango Thin" charset="1" panose="02020A03060303060403"/>
      <p:regular r:id="rId30"/>
    </p:embeddedFont>
    <p:embeddedFont>
      <p:font typeface="Black Mango Light" charset="1" panose="02020A03060303060403"/>
      <p:regular r:id="rId31"/>
    </p:embeddedFont>
    <p:embeddedFont>
      <p:font typeface="Black Mango Medium" charset="1" panose="02020A03060303060403"/>
      <p:regular r:id="rId32"/>
    </p:embeddedFont>
    <p:embeddedFont>
      <p:font typeface="Black Mango Semi-Bold" charset="1" panose="02020A03060303060403"/>
      <p:regular r:id="rId33"/>
    </p:embeddedFont>
    <p:embeddedFont>
      <p:font typeface="Black Mango Ultra-Bold" charset="1" panose="02020A03060303060403"/>
      <p:regular r:id="rId34"/>
    </p:embeddedFont>
    <p:embeddedFont>
      <p:font typeface="Black Mango Heavy" charset="1" panose="02020A030603030604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13" Target="../media/image16.jpeg" Type="http://schemas.openxmlformats.org/officeDocument/2006/relationships/image"/><Relationship Id="rId14" Target="../media/image17.jpeg" Type="http://schemas.openxmlformats.org/officeDocument/2006/relationships/image"/><Relationship Id="rId15" Target="../media/image18.jpeg" Type="http://schemas.openxmlformats.org/officeDocument/2006/relationships/image"/><Relationship Id="rId16" Target="../media/image19.jpeg" Type="http://schemas.openxmlformats.org/officeDocument/2006/relationships/image"/><Relationship Id="rId17" Target="../media/image20.jpeg" Type="http://schemas.openxmlformats.org/officeDocument/2006/relationships/image"/><Relationship Id="rId18" Target="../media/image21.jpeg" Type="http://schemas.openxmlformats.org/officeDocument/2006/relationships/image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6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41140">
            <a:off x="-627318" y="-2226818"/>
            <a:ext cx="21187013" cy="14274634"/>
          </a:xfrm>
          <a:custGeom>
            <a:avLst/>
            <a:gdLst/>
            <a:ahLst/>
            <a:cxnLst/>
            <a:rect r="r" b="b" t="t" l="l"/>
            <a:pathLst>
              <a:path h="14274634" w="21187013">
                <a:moveTo>
                  <a:pt x="0" y="0"/>
                </a:moveTo>
                <a:lnTo>
                  <a:pt x="21187013" y="0"/>
                </a:lnTo>
                <a:lnTo>
                  <a:pt x="21187013" y="14274634"/>
                </a:lnTo>
                <a:lnTo>
                  <a:pt x="0" y="1427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t="0" r="-21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951" y="1028700"/>
            <a:ext cx="3211902" cy="3334183"/>
          </a:xfrm>
          <a:custGeom>
            <a:avLst/>
            <a:gdLst/>
            <a:ahLst/>
            <a:cxnLst/>
            <a:rect r="r" b="b" t="t" l="l"/>
            <a:pathLst>
              <a:path h="3334183" w="3211902">
                <a:moveTo>
                  <a:pt x="0" y="0"/>
                </a:moveTo>
                <a:lnTo>
                  <a:pt x="3211902" y="0"/>
                </a:lnTo>
                <a:lnTo>
                  <a:pt x="3211902" y="3334183"/>
                </a:lnTo>
                <a:lnTo>
                  <a:pt x="0" y="333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36331" y="-1390150"/>
            <a:ext cx="2678333" cy="2780300"/>
          </a:xfrm>
          <a:custGeom>
            <a:avLst/>
            <a:gdLst/>
            <a:ahLst/>
            <a:cxnLst/>
            <a:rect r="r" b="b" t="t" l="l"/>
            <a:pathLst>
              <a:path h="2780300" w="2678333">
                <a:moveTo>
                  <a:pt x="0" y="0"/>
                </a:moveTo>
                <a:lnTo>
                  <a:pt x="2678333" y="0"/>
                </a:lnTo>
                <a:lnTo>
                  <a:pt x="2678333" y="2780300"/>
                </a:lnTo>
                <a:lnTo>
                  <a:pt x="0" y="278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</a:blip>
            <a:stretch>
              <a:fillRect l="-409" t="-5364" r="-5311" b="-5064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85917" y="247"/>
            <a:ext cx="7125891" cy="233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3"/>
              </a:lnSpc>
            </a:pPr>
            <a:r>
              <a:rPr lang="en-US" sz="13595">
                <a:solidFill>
                  <a:srgbClr val="44170D"/>
                </a:solidFill>
                <a:latin typeface="Intro Rust G Base2Line"/>
              </a:rPr>
              <a:t>HUM 101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568995"/>
            <a:ext cx="12584637" cy="100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</a:pPr>
            <a:r>
              <a:rPr lang="en-US" sz="5907">
                <a:solidFill>
                  <a:srgbClr val="44170D"/>
                </a:solidFill>
                <a:latin typeface="Amsterdam Four"/>
              </a:rPr>
              <a:t>First Empires: Assyrians and Persians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2319" y="2843529"/>
            <a:ext cx="8524125" cy="159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0"/>
              </a:lnSpc>
            </a:pPr>
            <a:r>
              <a:rPr lang="en-US" sz="9228">
                <a:solidFill>
                  <a:srgbClr val="44170D"/>
                </a:solidFill>
                <a:latin typeface="Gagalin"/>
              </a:rPr>
              <a:t>Presenters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8039" y="4815249"/>
            <a:ext cx="7946529" cy="321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596" indent="-496798" lvl="1">
              <a:lnSpc>
                <a:spcPts val="6442"/>
              </a:lnSpc>
              <a:buFont typeface="Arial"/>
              <a:buChar char="•"/>
            </a:pPr>
            <a:r>
              <a:rPr lang="en-US" sz="4602">
                <a:solidFill>
                  <a:srgbClr val="44170D"/>
                </a:solidFill>
                <a:latin typeface="Gagalin"/>
              </a:rPr>
              <a:t>Mashroor A Jawad</a:t>
            </a:r>
          </a:p>
          <a:p>
            <a:pPr marL="993596" indent="-496798" lvl="1">
              <a:lnSpc>
                <a:spcPts val="6442"/>
              </a:lnSpc>
              <a:buFont typeface="Arial"/>
              <a:buChar char="•"/>
            </a:pPr>
            <a:r>
              <a:rPr lang="en-US" sz="4602">
                <a:solidFill>
                  <a:srgbClr val="44170D"/>
                </a:solidFill>
                <a:latin typeface="Gagalin"/>
              </a:rPr>
              <a:t>Ramisa Huda</a:t>
            </a:r>
          </a:p>
          <a:p>
            <a:pPr algn="l" marL="993596" indent="-496798" lvl="1">
              <a:lnSpc>
                <a:spcPts val="6442"/>
              </a:lnSpc>
              <a:buFont typeface="Arial"/>
              <a:buChar char="•"/>
            </a:pPr>
            <a:r>
              <a:rPr lang="en-US" sz="4602">
                <a:solidFill>
                  <a:srgbClr val="44170D"/>
                </a:solidFill>
                <a:latin typeface="Gagalin"/>
              </a:rPr>
              <a:t>Umme Abira Azmary</a:t>
            </a:r>
          </a:p>
          <a:p>
            <a:pPr marL="993596" indent="-496798" lvl="1">
              <a:lnSpc>
                <a:spcPts val="6442"/>
              </a:lnSpc>
              <a:buFont typeface="Arial"/>
              <a:buChar char="•"/>
            </a:pPr>
            <a:r>
              <a:rPr lang="en-US" sz="4602">
                <a:solidFill>
                  <a:srgbClr val="44170D"/>
                </a:solidFill>
                <a:latin typeface="Gagalin"/>
              </a:rPr>
              <a:t>Nahiyan asgar chowdhury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3089" y="703736"/>
            <a:ext cx="7996485" cy="8554564"/>
          </a:xfrm>
          <a:custGeom>
            <a:avLst/>
            <a:gdLst/>
            <a:ahLst/>
            <a:cxnLst/>
            <a:rect r="r" b="b" t="t" l="l"/>
            <a:pathLst>
              <a:path h="8554564" w="7996485">
                <a:moveTo>
                  <a:pt x="0" y="0"/>
                </a:moveTo>
                <a:lnTo>
                  <a:pt x="7996485" y="0"/>
                </a:lnTo>
                <a:lnTo>
                  <a:pt x="7996485" y="8554564"/>
                </a:lnTo>
                <a:lnTo>
                  <a:pt x="0" y="855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3" t="0" r="-192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77956" y="9459747"/>
            <a:ext cx="11126751" cy="4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2715">
                <a:solidFill>
                  <a:srgbClr val="29130B"/>
                </a:solidFill>
                <a:latin typeface="Gagalin"/>
              </a:rPr>
              <a:t>Legendary Commander Apranik of the Persian Sassanid Army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693886" y="8534034"/>
            <a:ext cx="2678333" cy="2780300"/>
          </a:xfrm>
          <a:custGeom>
            <a:avLst/>
            <a:gdLst/>
            <a:ahLst/>
            <a:cxnLst/>
            <a:rect r="r" b="b" t="t" l="l"/>
            <a:pathLst>
              <a:path h="2780300" w="2678333">
                <a:moveTo>
                  <a:pt x="0" y="0"/>
                </a:moveTo>
                <a:lnTo>
                  <a:pt x="2678333" y="0"/>
                </a:lnTo>
                <a:lnTo>
                  <a:pt x="2678333" y="2780300"/>
                </a:lnTo>
                <a:lnTo>
                  <a:pt x="0" y="2780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48833" y="3753350"/>
            <a:ext cx="2678333" cy="2780300"/>
          </a:xfrm>
          <a:custGeom>
            <a:avLst/>
            <a:gdLst/>
            <a:ahLst/>
            <a:cxnLst/>
            <a:rect r="r" b="b" t="t" l="l"/>
            <a:pathLst>
              <a:path h="2780300" w="2678333">
                <a:moveTo>
                  <a:pt x="0" y="0"/>
                </a:moveTo>
                <a:lnTo>
                  <a:pt x="2678334" y="0"/>
                </a:lnTo>
                <a:lnTo>
                  <a:pt x="2678334" y="2780300"/>
                </a:lnTo>
                <a:lnTo>
                  <a:pt x="0" y="2780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-16085" t="-24245" r="0" b="-280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696" y="703736"/>
            <a:ext cx="5769357" cy="8554564"/>
          </a:xfrm>
          <a:custGeom>
            <a:avLst/>
            <a:gdLst/>
            <a:ahLst/>
            <a:cxnLst/>
            <a:rect r="r" b="b" t="t" l="l"/>
            <a:pathLst>
              <a:path h="8554564" w="5769357">
                <a:moveTo>
                  <a:pt x="0" y="0"/>
                </a:moveTo>
                <a:lnTo>
                  <a:pt x="5769357" y="0"/>
                </a:lnTo>
                <a:lnTo>
                  <a:pt x="5769357" y="8554564"/>
                </a:lnTo>
                <a:lnTo>
                  <a:pt x="0" y="85545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39167" y="-546930"/>
            <a:ext cx="2678333" cy="2780300"/>
          </a:xfrm>
          <a:custGeom>
            <a:avLst/>
            <a:gdLst/>
            <a:ahLst/>
            <a:cxnLst/>
            <a:rect r="r" b="b" t="t" l="l"/>
            <a:pathLst>
              <a:path h="2780300" w="2678333">
                <a:moveTo>
                  <a:pt x="0" y="0"/>
                </a:moveTo>
                <a:lnTo>
                  <a:pt x="2678334" y="0"/>
                </a:lnTo>
                <a:lnTo>
                  <a:pt x="2678334" y="2780301"/>
                </a:lnTo>
                <a:lnTo>
                  <a:pt x="0" y="278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339167" y="9459747"/>
            <a:ext cx="11126751" cy="46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2715">
                <a:solidFill>
                  <a:srgbClr val="29130B"/>
                </a:solidFill>
                <a:latin typeface="Gagalin"/>
              </a:rPr>
              <a:t>Assyrian queen Shammuramat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95" t="-5747" r="-84340" b="-123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73" t="0" r="-169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8349" y="4264978"/>
            <a:ext cx="461168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SUMMARY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2" t="0" r="-136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0096" y="2481693"/>
            <a:ext cx="5368848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u="sng">
                <a:solidFill>
                  <a:srgbClr val="FFFFFF"/>
                </a:solidFill>
                <a:latin typeface="Gagalin"/>
              </a:rPr>
              <a:t>Assyrian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80975"/>
            <a:ext cx="18288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What we learn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40096" y="5951227"/>
            <a:ext cx="18288000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Importance of order and discipline in maintaining a stable society.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Significance of a well-structured societal hierarchy.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Administration and law enforcement as foundational to understanding governance.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Contributions to the development of government and social structure.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-2937" t="-11740" r="0" b="-127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139659"/>
            <a:ext cx="4604243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u="sng">
                <a:solidFill>
                  <a:srgbClr val="FFFFFF"/>
                </a:solidFill>
                <a:latin typeface="Gagalin"/>
              </a:rPr>
              <a:t>PERSIAN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4138" y="5310372"/>
            <a:ext cx="17319724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Value of tolerance and appreciation for cultural diversity.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Importance of a flexible and integrated administrative structure.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Governance model highlighting human dignity and cultural integration.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Gagalin"/>
              </a:rPr>
              <a:t>  - Suitability of their approach for managing diverse civilizations.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80975"/>
            <a:ext cx="18288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Gagalin"/>
              </a:rPr>
              <a:t>What we learn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907280" y="771831"/>
            <a:ext cx="5352020" cy="7948545"/>
            <a:chOff x="0" y="0"/>
            <a:chExt cx="3078480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072892" cy="4572000"/>
            </a:xfrm>
            <a:custGeom>
              <a:avLst/>
              <a:gdLst/>
              <a:ahLst/>
              <a:cxnLst/>
              <a:rect r="r" b="b" t="t" l="l"/>
              <a:pathLst>
                <a:path h="4572000" w="3072892">
                  <a:moveTo>
                    <a:pt x="3072892" y="2286000"/>
                  </a:moveTo>
                  <a:cubicBezTo>
                    <a:pt x="3072892" y="3548507"/>
                    <a:pt x="2385060" y="4572000"/>
                    <a:pt x="1536446" y="4572000"/>
                  </a:cubicBezTo>
                  <a:cubicBezTo>
                    <a:pt x="687832" y="4572000"/>
                    <a:pt x="0" y="3548507"/>
                    <a:pt x="0" y="2286000"/>
                  </a:cubicBezTo>
                  <a:cubicBezTo>
                    <a:pt x="0" y="1023493"/>
                    <a:pt x="687832" y="0"/>
                    <a:pt x="1536446" y="0"/>
                  </a:cubicBezTo>
                  <a:cubicBezTo>
                    <a:pt x="2385060" y="0"/>
                    <a:pt x="3072892" y="1023493"/>
                    <a:pt x="3072892" y="2286000"/>
                  </a:cubicBezTo>
                  <a:close/>
                </a:path>
              </a:pathLst>
            </a:custGeom>
            <a:blipFill>
              <a:blip r:embed="rId2"/>
              <a:stretch>
                <a:fillRect l="-13366" t="0" r="-1336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97" y="4064"/>
              <a:ext cx="3075686" cy="4567936"/>
            </a:xfrm>
            <a:custGeom>
              <a:avLst/>
              <a:gdLst/>
              <a:ahLst/>
              <a:cxnLst/>
              <a:rect r="r" b="b" t="t" l="l"/>
              <a:pathLst>
                <a:path h="4567936" w="3075686">
                  <a:moveTo>
                    <a:pt x="3075686" y="4567936"/>
                  </a:moveTo>
                  <a:lnTo>
                    <a:pt x="0" y="4567936"/>
                  </a:lnTo>
                  <a:lnTo>
                    <a:pt x="0" y="0"/>
                  </a:lnTo>
                  <a:lnTo>
                    <a:pt x="3075686" y="0"/>
                  </a:lnTo>
                  <a:lnTo>
                    <a:pt x="3075686" y="4567936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981622" y="2735730"/>
            <a:ext cx="8084590" cy="381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4"/>
              </a:lnSpc>
              <a:spcBef>
                <a:spcPct val="0"/>
              </a:spcBef>
            </a:pPr>
            <a:r>
              <a:rPr lang="en-US" sz="10995">
                <a:solidFill>
                  <a:srgbClr val="9B7266"/>
                </a:solidFill>
                <a:latin typeface="Black Mango Semi-Bold"/>
              </a:rPr>
              <a:t>THANK YOU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028700"/>
            <a:ext cx="5352020" cy="7948545"/>
            <a:chOff x="0" y="0"/>
            <a:chExt cx="3078480" cy="457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" y="0"/>
              <a:ext cx="3072892" cy="4572000"/>
            </a:xfrm>
            <a:custGeom>
              <a:avLst/>
              <a:gdLst/>
              <a:ahLst/>
              <a:cxnLst/>
              <a:rect r="r" b="b" t="t" l="l"/>
              <a:pathLst>
                <a:path h="4572000" w="3072892">
                  <a:moveTo>
                    <a:pt x="3072892" y="2286000"/>
                  </a:moveTo>
                  <a:cubicBezTo>
                    <a:pt x="3072892" y="3548507"/>
                    <a:pt x="2385060" y="4572000"/>
                    <a:pt x="1536446" y="4572000"/>
                  </a:cubicBezTo>
                  <a:cubicBezTo>
                    <a:pt x="687832" y="4572000"/>
                    <a:pt x="0" y="3548507"/>
                    <a:pt x="0" y="2286000"/>
                  </a:cubicBezTo>
                  <a:cubicBezTo>
                    <a:pt x="0" y="1023493"/>
                    <a:pt x="687832" y="0"/>
                    <a:pt x="1536446" y="0"/>
                  </a:cubicBezTo>
                  <a:cubicBezTo>
                    <a:pt x="2385060" y="0"/>
                    <a:pt x="3072892" y="1023493"/>
                    <a:pt x="3072892" y="2286000"/>
                  </a:cubicBezTo>
                  <a:close/>
                </a:path>
              </a:pathLst>
            </a:custGeom>
            <a:blipFill>
              <a:blip r:embed="rId4"/>
              <a:stretch>
                <a:fillRect l="-11896" t="0" r="-1189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97" y="4064"/>
              <a:ext cx="3075686" cy="4567936"/>
            </a:xfrm>
            <a:custGeom>
              <a:avLst/>
              <a:gdLst/>
              <a:ahLst/>
              <a:cxnLst/>
              <a:rect r="r" b="b" t="t" l="l"/>
              <a:pathLst>
                <a:path h="4567936" w="3075686">
                  <a:moveTo>
                    <a:pt x="3075686" y="4567936"/>
                  </a:moveTo>
                  <a:lnTo>
                    <a:pt x="0" y="4567936"/>
                  </a:lnTo>
                  <a:lnTo>
                    <a:pt x="0" y="0"/>
                  </a:lnTo>
                  <a:lnTo>
                    <a:pt x="3075686" y="0"/>
                  </a:lnTo>
                  <a:lnTo>
                    <a:pt x="3075686" y="4567936"/>
                  </a:lnTo>
                  <a:close/>
                </a:path>
              </a:pathLst>
            </a:custGeom>
            <a:blipFill>
              <a:blip r:embed="rId3"/>
              <a:stretch>
                <a:fillRect l="-31" t="0" r="-3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93578" y="9191625"/>
            <a:ext cx="32493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7266"/>
                </a:solidFill>
                <a:latin typeface="Gagalin"/>
              </a:rPr>
              <a:t>Cyrus the Great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0229" y="9191625"/>
            <a:ext cx="55790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B7266"/>
                </a:solidFill>
                <a:latin typeface="Gagalin"/>
              </a:rPr>
              <a:t>Ashur-uballit 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31036">
            <a:off x="11464486" y="959454"/>
            <a:ext cx="13647028" cy="9194610"/>
          </a:xfrm>
          <a:custGeom>
            <a:avLst/>
            <a:gdLst/>
            <a:ahLst/>
            <a:cxnLst/>
            <a:rect r="r" b="b" t="t" l="l"/>
            <a:pathLst>
              <a:path h="9194610" w="13647028">
                <a:moveTo>
                  <a:pt x="0" y="0"/>
                </a:moveTo>
                <a:lnTo>
                  <a:pt x="13647028" y="0"/>
                </a:lnTo>
                <a:lnTo>
                  <a:pt x="13647028" y="9194610"/>
                </a:lnTo>
                <a:lnTo>
                  <a:pt x="0" y="919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t="0" r="-2194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25040" y="2910712"/>
            <a:ext cx="8762960" cy="6069162"/>
            <a:chOff x="0" y="0"/>
            <a:chExt cx="3429000" cy="2374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-16903" r="0" b="-1690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40497" y="3262669"/>
            <a:ext cx="10594603" cy="385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73"/>
              </a:lnSpc>
            </a:pPr>
            <a:r>
              <a:rPr lang="en-US" sz="11052">
                <a:solidFill>
                  <a:srgbClr val="44170D"/>
                </a:solidFill>
                <a:latin typeface="Black Mango Bold"/>
              </a:rPr>
              <a:t>SOCIAL</a:t>
            </a:r>
          </a:p>
          <a:p>
            <a:pPr algn="ctr">
              <a:lnSpc>
                <a:spcPts val="15473"/>
              </a:lnSpc>
              <a:spcBef>
                <a:spcPct val="0"/>
              </a:spcBef>
            </a:pPr>
            <a:r>
              <a:rPr lang="en-US" sz="11052">
                <a:solidFill>
                  <a:srgbClr val="44170D"/>
                </a:solidFill>
                <a:latin typeface="Black Mango Bold"/>
              </a:rPr>
              <a:t> HIAERCHY</a:t>
            </a:r>
          </a:p>
        </p:txBody>
      </p:sp>
      <p:sp>
        <p:nvSpPr>
          <p:cNvPr name="AutoShape 8" id="8"/>
          <p:cNvSpPr/>
          <p:nvPr/>
        </p:nvSpPr>
        <p:spPr>
          <a:xfrm rot="5400000">
            <a:off x="-1353115" y="6799106"/>
            <a:ext cx="781488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1641808" y="-19050"/>
            <a:ext cx="174884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31036">
            <a:off x="11464486" y="959454"/>
            <a:ext cx="13647028" cy="9194610"/>
          </a:xfrm>
          <a:custGeom>
            <a:avLst/>
            <a:gdLst/>
            <a:ahLst/>
            <a:cxnLst/>
            <a:rect r="r" b="b" t="t" l="l"/>
            <a:pathLst>
              <a:path h="9194610" w="13647028">
                <a:moveTo>
                  <a:pt x="0" y="0"/>
                </a:moveTo>
                <a:lnTo>
                  <a:pt x="13647028" y="0"/>
                </a:lnTo>
                <a:lnTo>
                  <a:pt x="13647028" y="9194610"/>
                </a:lnTo>
                <a:lnTo>
                  <a:pt x="0" y="919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29" t="0" r="-2194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68393" y="377171"/>
          <a:ext cx="10748992" cy="8397275"/>
        </p:xfrm>
        <a:graphic>
          <a:graphicData uri="http://schemas.openxmlformats.org/drawingml/2006/table">
            <a:tbl>
              <a:tblPr/>
              <a:tblGrid>
                <a:gridCol w="10748992"/>
              </a:tblGrid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r>
                        <a:rPr lang="en-US" sz="799">
                          <a:solidFill>
                            <a:srgbClr val="44170D"/>
                          </a:solidFill>
                          <a:latin typeface="Arimo"/>
                        </a:rPr>
                        <a:t>ki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1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8467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8361651" y="289037"/>
            <a:ext cx="1564698" cy="15646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24184" r="0" b="-2418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88695" y="264109"/>
            <a:ext cx="1589626" cy="15896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0539" r="0" b="-105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42518" y="8266413"/>
            <a:ext cx="2281981" cy="1559799"/>
            <a:chOff x="0" y="0"/>
            <a:chExt cx="118912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9124" cy="812800"/>
            </a:xfrm>
            <a:custGeom>
              <a:avLst/>
              <a:gdLst/>
              <a:ahLst/>
              <a:cxnLst/>
              <a:rect r="r" b="b" t="t" l="l"/>
              <a:pathLst>
                <a:path h="812800" w="1189124">
                  <a:moveTo>
                    <a:pt x="0" y="0"/>
                  </a:moveTo>
                  <a:lnTo>
                    <a:pt x="1189124" y="0"/>
                  </a:lnTo>
                  <a:lnTo>
                    <a:pt x="118912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656" r="0" b="-65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85216" y="1965251"/>
            <a:ext cx="2014174" cy="1559799"/>
            <a:chOff x="0" y="0"/>
            <a:chExt cx="104957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9572" cy="812800"/>
            </a:xfrm>
            <a:custGeom>
              <a:avLst/>
              <a:gdLst/>
              <a:ahLst/>
              <a:cxnLst/>
              <a:rect r="r" b="b" t="t" l="l"/>
              <a:pathLst>
                <a:path h="812800" w="1049572">
                  <a:moveTo>
                    <a:pt x="0" y="0"/>
                  </a:moveTo>
                  <a:lnTo>
                    <a:pt x="1049572" y="0"/>
                  </a:lnTo>
                  <a:lnTo>
                    <a:pt x="10495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5779" t="0" r="-5779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050645" y="3540839"/>
            <a:ext cx="1915822" cy="1559799"/>
            <a:chOff x="0" y="0"/>
            <a:chExt cx="99832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8321" cy="812800"/>
            </a:xfrm>
            <a:custGeom>
              <a:avLst/>
              <a:gdLst/>
              <a:ahLst/>
              <a:cxnLst/>
              <a:rect r="r" b="b" t="t" l="l"/>
              <a:pathLst>
                <a:path h="812800" w="998321">
                  <a:moveTo>
                    <a:pt x="0" y="0"/>
                  </a:moveTo>
                  <a:lnTo>
                    <a:pt x="998321" y="0"/>
                  </a:lnTo>
                  <a:lnTo>
                    <a:pt x="99832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0" t="-4445" r="0" b="-444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263652" y="3540839"/>
            <a:ext cx="2057302" cy="1559799"/>
            <a:chOff x="0" y="0"/>
            <a:chExt cx="1072045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045" cy="812800"/>
            </a:xfrm>
            <a:custGeom>
              <a:avLst/>
              <a:gdLst/>
              <a:ahLst/>
              <a:cxnLst/>
              <a:rect r="r" b="b" t="t" l="l"/>
              <a:pathLst>
                <a:path h="812800" w="1072045">
                  <a:moveTo>
                    <a:pt x="0" y="0"/>
                  </a:moveTo>
                  <a:lnTo>
                    <a:pt x="1072045" y="0"/>
                  </a:lnTo>
                  <a:lnTo>
                    <a:pt x="10720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6657" t="0" r="-665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311342" y="3526950"/>
            <a:ext cx="2590360" cy="1559799"/>
            <a:chOff x="0" y="0"/>
            <a:chExt cx="1349818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9818" cy="812800"/>
            </a:xfrm>
            <a:custGeom>
              <a:avLst/>
              <a:gdLst/>
              <a:ahLst/>
              <a:cxnLst/>
              <a:rect r="r" b="b" t="t" l="l"/>
              <a:pathLst>
                <a:path h="812800" w="1349818">
                  <a:moveTo>
                    <a:pt x="0" y="0"/>
                  </a:moveTo>
                  <a:lnTo>
                    <a:pt x="1349818" y="0"/>
                  </a:lnTo>
                  <a:lnTo>
                    <a:pt x="134981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0" t="-3379" r="0" b="-3379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393545" y="5073931"/>
            <a:ext cx="1559799" cy="155979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1"/>
              <a:stretch>
                <a:fillRect l="-12709" t="0" r="-12709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128896" y="5073931"/>
            <a:ext cx="1559799" cy="15597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l="0" t="-23513" r="0" b="-23513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836840" y="1965251"/>
            <a:ext cx="2145923" cy="1559799"/>
            <a:chOff x="0" y="0"/>
            <a:chExt cx="1118225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8225" cy="812800"/>
            </a:xfrm>
            <a:custGeom>
              <a:avLst/>
              <a:gdLst/>
              <a:ahLst/>
              <a:cxnLst/>
              <a:rect r="r" b="b" t="t" l="l"/>
              <a:pathLst>
                <a:path h="812800" w="1118225">
                  <a:moveTo>
                    <a:pt x="0" y="0"/>
                  </a:moveTo>
                  <a:lnTo>
                    <a:pt x="1118225" y="0"/>
                  </a:lnTo>
                  <a:lnTo>
                    <a:pt x="111822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3"/>
              <a:stretch>
                <a:fillRect l="-5649" t="0" r="-5649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982711" y="5045356"/>
            <a:ext cx="1559799" cy="155979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4"/>
              <a:stretch>
                <a:fillRect l="0" t="-1107" r="0" b="-1107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676043" y="6633730"/>
            <a:ext cx="2306720" cy="1632684"/>
            <a:chOff x="0" y="0"/>
            <a:chExt cx="1148356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48356" cy="812800"/>
            </a:xfrm>
            <a:custGeom>
              <a:avLst/>
              <a:gdLst/>
              <a:ahLst/>
              <a:cxnLst/>
              <a:rect r="r" b="b" t="t" l="l"/>
              <a:pathLst>
                <a:path h="812800" w="1148356">
                  <a:moveTo>
                    <a:pt x="0" y="0"/>
                  </a:moveTo>
                  <a:lnTo>
                    <a:pt x="1148356" y="0"/>
                  </a:lnTo>
                  <a:lnTo>
                    <a:pt x="11483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5"/>
              <a:stretch>
                <a:fillRect l="-12915" t="0" r="-12915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8605210" y="6605155"/>
            <a:ext cx="1689834" cy="168983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6"/>
              <a:stretch>
                <a:fillRect l="-22972" t="0" r="-22972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383007" y="6649464"/>
            <a:ext cx="1616949" cy="161694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-14738" t="0" r="-14738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474538" y="8264305"/>
            <a:ext cx="2135944" cy="1559799"/>
            <a:chOff x="0" y="0"/>
            <a:chExt cx="111302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13025" cy="812800"/>
            </a:xfrm>
            <a:custGeom>
              <a:avLst/>
              <a:gdLst/>
              <a:ahLst/>
              <a:cxnLst/>
              <a:rect r="r" b="b" t="t" l="l"/>
              <a:pathLst>
                <a:path h="812800" w="1113025">
                  <a:moveTo>
                    <a:pt x="0" y="0"/>
                  </a:moveTo>
                  <a:lnTo>
                    <a:pt x="1113025" y="0"/>
                  </a:lnTo>
                  <a:lnTo>
                    <a:pt x="111302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8"/>
              <a:stretch>
                <a:fillRect l="0" t="-6091" r="0" b="-6091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437291" y="6965824"/>
            <a:ext cx="22696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4170D"/>
                </a:solidFill>
                <a:latin typeface="Canva Sans Bold"/>
              </a:rPr>
              <a:t>5. FARMER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8637" y="5490084"/>
            <a:ext cx="2643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4170D"/>
                </a:solidFill>
                <a:latin typeface="Canva Sans Bold"/>
              </a:rPr>
              <a:t>4. ARTISANS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3644" y="4014344"/>
            <a:ext cx="18413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4170D"/>
                </a:solidFill>
                <a:latin typeface="Canva Sans Bold"/>
              </a:rPr>
              <a:t>3. ARMY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8393" y="2233122"/>
            <a:ext cx="6656056" cy="118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3402">
                <a:solidFill>
                  <a:srgbClr val="44170D"/>
                </a:solidFill>
                <a:latin typeface="Canva Sans Bold"/>
              </a:rPr>
              <a:t>2. THE ELITES- Nobles, Priests, Provincial Government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962025"/>
            <a:ext cx="2084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4170D"/>
                </a:solidFill>
                <a:latin typeface="Canva Sans Bold"/>
              </a:rPr>
              <a:t>KINGS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02998" y="8689214"/>
            <a:ext cx="21382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4170D"/>
                </a:solidFill>
                <a:latin typeface="Canva Sans Bold"/>
              </a:rPr>
              <a:t>6. SLAVES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237434" y="835025"/>
            <a:ext cx="1289741" cy="846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4170D"/>
                </a:solidFill>
                <a:latin typeface="Canva Sans Bold"/>
              </a:rPr>
              <a:t>S O C 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4170D"/>
                </a:solidFill>
                <a:latin typeface="Canva Sans Bold"/>
              </a:rPr>
              <a:t>I 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4170D"/>
                </a:solidFill>
                <a:latin typeface="Canva Sans Bold"/>
              </a:rPr>
              <a:t>A 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313759" y="121234"/>
            <a:ext cx="1386032" cy="1002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H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I 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E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A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R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C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H</a:t>
            </a:r>
          </a:p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44170D"/>
                </a:solidFill>
                <a:latin typeface="Canva Sans Bold"/>
              </a:rPr>
              <a:t>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084616"/>
          </a:xfrm>
          <a:custGeom>
            <a:avLst/>
            <a:gdLst/>
            <a:ahLst/>
            <a:cxnLst/>
            <a:rect r="r" b="b" t="t" l="l"/>
            <a:pathLst>
              <a:path h="11084616" w="18288000">
                <a:moveTo>
                  <a:pt x="0" y="0"/>
                </a:moveTo>
                <a:lnTo>
                  <a:pt x="18288000" y="0"/>
                </a:lnTo>
                <a:lnTo>
                  <a:pt x="18288000" y="11084616"/>
                </a:lnTo>
                <a:lnTo>
                  <a:pt x="0" y="1108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40" t="-717" r="0" b="-34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8417" y="4852145"/>
            <a:ext cx="14830663" cy="178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3"/>
              </a:lnSpc>
              <a:spcBef>
                <a:spcPct val="0"/>
              </a:spcBef>
            </a:pPr>
            <a:r>
              <a:rPr lang="en-US" sz="10402" spc="1081">
                <a:solidFill>
                  <a:srgbClr val="44170D"/>
                </a:solidFill>
                <a:latin typeface="Gagalin"/>
              </a:rPr>
              <a:t>LAW AND GOVERNANCE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-3334" t="-18397" r="-99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250" y="197642"/>
            <a:ext cx="170070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624">
                <a:solidFill>
                  <a:srgbClr val="44170D"/>
                </a:solidFill>
                <a:latin typeface="Alegreya SC Bold"/>
              </a:rPr>
              <a:t>ASSYRIAN LAW AND GOVERNANCE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416866"/>
            <a:ext cx="18288000" cy="566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BASED ON R</a:t>
            </a:r>
            <a:r>
              <a:rPr lang="en-US" sz="3415" spc="355">
                <a:solidFill>
                  <a:srgbClr val="44170D"/>
                </a:solidFill>
                <a:latin typeface="Alegreya SC Bold"/>
              </a:rPr>
              <a:t>OYAL DECREES ISSUED BY THE KING.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LOCAL TRADITIONS PLAYED A ROLE.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NO SINGLE CODIFIED CODE OF LAWS. 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POWERFUL BUREAUCRACY. 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SCRIBES, JUDGES, TAX COLLECTORS, AND PROVINCIAL GOVERNORS.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EMPHASIS ON EFFICIENCY AND CENTRALISED CONTROL.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HARSH PUNISHMENTS FOR CRIMES.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PENALTIES VARIED BASED ON SOCIAL STATUS.</a:t>
            </a:r>
          </a:p>
          <a:p>
            <a:pPr algn="ctr" marL="737358" indent="-368679" lvl="1">
              <a:lnSpc>
                <a:spcPts val="4781"/>
              </a:lnSpc>
              <a:spcBef>
                <a:spcPct val="0"/>
              </a:spcBef>
              <a:buFont typeface="Arial"/>
              <a:buChar char="•"/>
            </a:pPr>
            <a:r>
              <a:rPr lang="en-US" sz="3415" spc="355">
                <a:solidFill>
                  <a:srgbClr val="44170D"/>
                </a:solidFill>
                <a:latin typeface="Alegreya SC Bold"/>
              </a:rPr>
              <a:t>LIMITED RIGHTS FOR COMMONERS.</a:t>
            </a:r>
          </a:p>
          <a:p>
            <a:pPr algn="ctr">
              <a:lnSpc>
                <a:spcPts val="20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98030"/>
          </a:xfrm>
          <a:custGeom>
            <a:avLst/>
            <a:gdLst/>
            <a:ahLst/>
            <a:cxnLst/>
            <a:rect r="r" b="b" t="t" l="l"/>
            <a:pathLst>
              <a:path h="10198030" w="18288000">
                <a:moveTo>
                  <a:pt x="0" y="0"/>
                </a:moveTo>
                <a:lnTo>
                  <a:pt x="18288000" y="0"/>
                </a:lnTo>
                <a:lnTo>
                  <a:pt x="18288000" y="10198030"/>
                </a:lnTo>
                <a:lnTo>
                  <a:pt x="0" y="1019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-21505" r="0" b="-129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4608" y="69123"/>
            <a:ext cx="15169753" cy="232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2"/>
              </a:lnSpc>
            </a:pPr>
            <a:r>
              <a:rPr lang="en-US" sz="6651" spc="691">
                <a:solidFill>
                  <a:srgbClr val="44170D"/>
                </a:solidFill>
                <a:latin typeface="Alegreya SC Bold"/>
              </a:rPr>
              <a:t>PERSIAN LAW AND GOVERNANCE</a:t>
            </a:r>
          </a:p>
          <a:p>
            <a:pPr algn="ctr">
              <a:lnSpc>
                <a:spcPts val="931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737453"/>
            <a:ext cx="18288000" cy="512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6449" indent="-348225" lvl="1">
              <a:lnSpc>
                <a:spcPts val="4516"/>
              </a:lnSpc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DECENTRALIZED SYSTEM WITH SATRAPS GOVERNING PROVINCES.</a:t>
            </a:r>
          </a:p>
          <a:p>
            <a:pPr algn="ctr" marL="696449" indent="-348225" lvl="1">
              <a:lnSpc>
                <a:spcPts val="4516"/>
              </a:lnSpc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Royal edicts established basic laws and principles.</a:t>
            </a:r>
          </a:p>
          <a:p>
            <a:pPr algn="ctr" marL="696449" indent="-348225" lvl="1">
              <a:lnSpc>
                <a:spcPts val="4516"/>
              </a:lnSpc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Satraps held significant power in their provinces.</a:t>
            </a:r>
          </a:p>
          <a:p>
            <a:pPr algn="ctr" marL="696449" indent="-348225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R</a:t>
            </a:r>
            <a:r>
              <a:rPr lang="en-US" sz="3225" spc="335">
                <a:solidFill>
                  <a:srgbClr val="44170D"/>
                </a:solidFill>
                <a:latin typeface="Alegreya SC Bold"/>
              </a:rPr>
              <a:t>OYAL INSPECTORS ENSURED LOYALTY AND COMPLIANCE.</a:t>
            </a:r>
          </a:p>
          <a:p>
            <a:pPr algn="ctr" marL="696449" indent="-348225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EMPHASIS ON CULTURAL INTEGRATION AND RELIGIOUS TOLERANCE.</a:t>
            </a:r>
          </a:p>
          <a:p>
            <a:pPr algn="ctr" marL="696449" indent="-348225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GENERALLY LESS HARSH PUNISHMENTS THAN ASSYRIANS.</a:t>
            </a:r>
          </a:p>
          <a:p>
            <a:pPr algn="ctr" marL="696449" indent="-348225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EMPHASIS ON RESTORATIVE JUSTICE AND RESOLVING DISPUTES PEACEFULLY.</a:t>
            </a:r>
          </a:p>
          <a:p>
            <a:pPr algn="ctr" marL="696449" indent="-348225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5" spc="335">
                <a:solidFill>
                  <a:srgbClr val="44170D"/>
                </a:solidFill>
                <a:latin typeface="Alegreya SC Bold"/>
              </a:rPr>
              <a:t>MORE RIGHTS FOR WOMEN AND MINORITIES COMPARED TO ASSYRIANS.</a:t>
            </a:r>
          </a:p>
          <a:p>
            <a:pPr algn="ctr">
              <a:lnSpc>
                <a:spcPts val="45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487" y="7429486"/>
            <a:ext cx="18606974" cy="2080927"/>
          </a:xfrm>
          <a:custGeom>
            <a:avLst/>
            <a:gdLst/>
            <a:ahLst/>
            <a:cxnLst/>
            <a:rect r="r" b="b" t="t" l="l"/>
            <a:pathLst>
              <a:path h="2080927" w="18606974">
                <a:moveTo>
                  <a:pt x="0" y="0"/>
                </a:moveTo>
                <a:lnTo>
                  <a:pt x="18606974" y="0"/>
                </a:lnTo>
                <a:lnTo>
                  <a:pt x="18606974" y="2080926"/>
                </a:lnTo>
                <a:lnTo>
                  <a:pt x="0" y="20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-618" t="-18286" r="0" b="-342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 l="-2962" t="0" r="-2962" b="-267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86196" y="2564762"/>
            <a:ext cx="9525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871668" y="4206300"/>
            <a:ext cx="10848105" cy="168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1"/>
              </a:lnSpc>
            </a:pPr>
            <a:r>
              <a:rPr lang="en-US" sz="9829">
                <a:solidFill>
                  <a:srgbClr val="FFFFFF"/>
                </a:solidFill>
                <a:latin typeface="Gagalin"/>
              </a:rPr>
              <a:t>ROLES OF WOMEN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13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7654" t="0" r="-8471" b="-49781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278809" y="4050784"/>
            <a:ext cx="17366024" cy="155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4"/>
              </a:lnSpc>
            </a:pPr>
            <a:r>
              <a:rPr lang="en-US" sz="9124">
                <a:solidFill>
                  <a:srgbClr val="FFFFFF"/>
                </a:solidFill>
                <a:latin typeface="Alegreya SC"/>
              </a:rPr>
              <a:t>Marriage</a:t>
            </a:r>
            <a:r>
              <a:rPr lang="en-US" sz="9124">
                <a:solidFill>
                  <a:srgbClr val="FFFFFF"/>
                </a:solidFill>
                <a:latin typeface="Alegreya SC"/>
              </a:rPr>
              <a:t> AnD Motherhood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5787" y="5698689"/>
            <a:ext cx="14216832" cy="354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2920" indent="-436460" lvl="1">
              <a:lnSpc>
                <a:spcPts val="5660"/>
              </a:lnSpc>
              <a:buFont typeface="Arial"/>
              <a:buChar char="•"/>
            </a:pPr>
            <a:r>
              <a:rPr lang="en-US" sz="4043">
                <a:solidFill>
                  <a:srgbClr val="FFFFFF"/>
                </a:solidFill>
                <a:latin typeface="Lora"/>
              </a:rPr>
              <a:t>Daughters, wives, and mothers</a:t>
            </a:r>
          </a:p>
          <a:p>
            <a:pPr marL="872920" indent="-436460" lvl="1">
              <a:lnSpc>
                <a:spcPts val="5660"/>
              </a:lnSpc>
              <a:buFont typeface="Arial"/>
              <a:buChar char="•"/>
            </a:pPr>
            <a:r>
              <a:rPr lang="en-US" sz="4043">
                <a:solidFill>
                  <a:srgbClr val="FFFFFF"/>
                </a:solidFill>
                <a:latin typeface="Lora"/>
              </a:rPr>
              <a:t>Daughters often married young, age gaps between spouses</a:t>
            </a:r>
          </a:p>
          <a:p>
            <a:pPr marL="872920" indent="-436460" lvl="1">
              <a:lnSpc>
                <a:spcPts val="5660"/>
              </a:lnSpc>
              <a:buFont typeface="Arial"/>
              <a:buChar char="•"/>
            </a:pPr>
            <a:r>
              <a:rPr lang="en-US" sz="4043">
                <a:solidFill>
                  <a:srgbClr val="FFFFFF"/>
                </a:solidFill>
                <a:latin typeface="Lora"/>
              </a:rPr>
              <a:t>Infertility led to social challenges</a:t>
            </a:r>
          </a:p>
          <a:p>
            <a:pPr marL="872920" indent="-436460" lvl="1">
              <a:lnSpc>
                <a:spcPts val="5660"/>
              </a:lnSpc>
              <a:buFont typeface="Arial"/>
              <a:buChar char="•"/>
            </a:pPr>
            <a:r>
              <a:rPr lang="en-US" sz="4043">
                <a:solidFill>
                  <a:srgbClr val="FFFFFF"/>
                </a:solidFill>
                <a:latin typeface="Lora"/>
              </a:rPr>
              <a:t>Women could initiate </a:t>
            </a:r>
            <a:r>
              <a:rPr lang="en-US" sz="4043">
                <a:solidFill>
                  <a:srgbClr val="FFFFFF"/>
                </a:solidFill>
                <a:latin typeface="Lora Bold"/>
              </a:rPr>
              <a:t>divorce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38021" r="0" b="-380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0792" y="4159608"/>
            <a:ext cx="7206366" cy="418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Lora Bold"/>
              </a:rPr>
              <a:t>Assyrian 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 Bold"/>
              </a:rPr>
              <a:t>N</a:t>
            </a:r>
            <a:r>
              <a:rPr lang="en-US" sz="3886">
                <a:solidFill>
                  <a:srgbClr val="FFFFFF"/>
                </a:solidFill>
                <a:latin typeface="Lora"/>
              </a:rPr>
              <a:t>o right to participate in any social activities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"/>
              </a:rPr>
              <a:t>Worked on palace as dancers or female singers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"/>
              </a:rPr>
              <a:t>Polytheistic - Female slaves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22197" y="952500"/>
            <a:ext cx="7033314" cy="487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80"/>
              </a:lnSpc>
            </a:pPr>
            <a:r>
              <a:rPr lang="en-US" sz="4486">
                <a:solidFill>
                  <a:srgbClr val="FFFFFF"/>
                </a:solidFill>
                <a:latin typeface="Lora Bold"/>
              </a:rPr>
              <a:t>Persian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 Bold"/>
              </a:rPr>
              <a:t>O</a:t>
            </a:r>
            <a:r>
              <a:rPr lang="en-US" sz="3886">
                <a:solidFill>
                  <a:srgbClr val="FFFFFF"/>
                </a:solidFill>
                <a:latin typeface="Lora"/>
              </a:rPr>
              <a:t>wn property, participate in economic activities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"/>
              </a:rPr>
              <a:t>Participated on politics, played role as General</a:t>
            </a:r>
          </a:p>
          <a:p>
            <a:pPr marL="839001" indent="-419501" lvl="1">
              <a:lnSpc>
                <a:spcPts val="5440"/>
              </a:lnSpc>
              <a:buFont typeface="Arial"/>
              <a:buChar char="•"/>
            </a:pPr>
            <a:r>
              <a:rPr lang="en-US" sz="3886">
                <a:solidFill>
                  <a:srgbClr val="FFFFFF"/>
                </a:solidFill>
                <a:latin typeface="Lora"/>
              </a:rPr>
              <a:t>Zoroastrianism - No slave</a:t>
            </a:r>
            <a:r>
              <a:rPr lang="en-US" sz="3886">
                <a:solidFill>
                  <a:srgbClr val="FFFFFF"/>
                </a:solidFill>
                <a:latin typeface="Lora"/>
              </a:rPr>
              <a:t> </a:t>
            </a:r>
          </a:p>
          <a:p>
            <a:pPr>
              <a:lnSpc>
                <a:spcPts val="54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DAF88ROQLs4</dc:identifier>
  <dcterms:modified xsi:type="dcterms:W3CDTF">2011-08-01T06:04:30Z</dcterms:modified>
  <cp:revision>1</cp:revision>
  <dc:title>HUM101 presentation</dc:title>
</cp:coreProperties>
</file>